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JetBrains Mon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JetBrainsMono-bold.fntdata"/><Relationship Id="rId14" Type="http://schemas.openxmlformats.org/officeDocument/2006/relationships/font" Target="fonts/JetBrainsMono-regular.fntdata"/><Relationship Id="rId17" Type="http://schemas.openxmlformats.org/officeDocument/2006/relationships/font" Target="fonts/JetBrainsMono-boldItalic.fntdata"/><Relationship Id="rId16" Type="http://schemas.openxmlformats.org/officeDocument/2006/relationships/font" Target="fonts/JetBrainsMon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599534a45c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599534a45c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318131640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318131640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e46608d9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e46608d9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6021746fbc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6021746fbc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6021746fbc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6021746fbc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6021746fbc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6021746fbc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6021746fbc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6021746fbc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17021" l="4206" r="7054" t="12556"/>
          <a:stretch/>
        </p:blipFill>
        <p:spPr>
          <a:xfrm>
            <a:off x="7795701" y="0"/>
            <a:ext cx="1348301" cy="10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0" y="1691975"/>
            <a:ext cx="6706200" cy="11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The structure of FTC</a:t>
            </a:r>
            <a:endParaRPr sz="3500">
              <a:solidFill>
                <a:srgbClr val="E9E9E9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0" y="377650"/>
            <a:ext cx="6706200" cy="11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	The code in FTC</a:t>
            </a:r>
            <a:endParaRPr sz="2500">
              <a:solidFill>
                <a:srgbClr val="E9E9E9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17021" l="4206" r="7054" t="12556"/>
          <a:stretch/>
        </p:blipFill>
        <p:spPr>
          <a:xfrm>
            <a:off x="7795701" y="0"/>
            <a:ext cx="1348301" cy="10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277975" y="1217550"/>
            <a:ext cx="41658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The code in FTC has to form to whatever FIRST gives us in the sense that we use their API. We put a “cover” over it to make it more streamlined to make mechanism and robots.</a:t>
            </a:r>
            <a:endParaRPr>
              <a:solidFill>
                <a:srgbClr val="E9E9E9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4572000" y="3473775"/>
            <a:ext cx="4165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In FTC the </a:t>
            </a:r>
            <a:r>
              <a:rPr lang="en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projects</a:t>
            </a:r>
            <a:r>
              <a:rPr lang="en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work with what </a:t>
            </a:r>
            <a:r>
              <a:rPr lang="en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they are called OPerational modes, OP modes. They are the robot and they are what control what mechanisms to use and other things.</a:t>
            </a:r>
            <a:endParaRPr>
              <a:solidFill>
                <a:srgbClr val="E9E9E9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2400" y="1138200"/>
            <a:ext cx="3572700" cy="2143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219000" y="3131425"/>
            <a:ext cx="4165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Most of what we implement, if the name fits, we add ecto. For example: EctoRobot, the head robot class in FRC.</a:t>
            </a:r>
            <a:endParaRPr>
              <a:solidFill>
                <a:srgbClr val="E9E9E9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/>
        </p:nvSpPr>
        <p:spPr>
          <a:xfrm>
            <a:off x="0" y="377650"/>
            <a:ext cx="6706200" cy="11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	The structure</a:t>
            </a:r>
            <a:endParaRPr sz="2500">
              <a:solidFill>
                <a:srgbClr val="E9E9E9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 rotWithShape="1">
          <a:blip r:embed="rId3">
            <a:alphaModFix/>
          </a:blip>
          <a:srcRect b="17021" l="4206" r="7054" t="12556"/>
          <a:stretch/>
        </p:blipFill>
        <p:spPr>
          <a:xfrm>
            <a:off x="7795701" y="0"/>
            <a:ext cx="1348301" cy="10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/>
          <p:nvPr/>
        </p:nvSpPr>
        <p:spPr>
          <a:xfrm>
            <a:off x="457350" y="1266525"/>
            <a:ext cx="7929900" cy="3412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9E9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609750" y="1435400"/>
            <a:ext cx="5237400" cy="1548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651968" y="3084127"/>
            <a:ext cx="2303400" cy="1423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755125" y="1566800"/>
            <a:ext cx="1348200" cy="1285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6526150" y="1884050"/>
            <a:ext cx="157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the OP mode</a:t>
            </a:r>
            <a:endParaRPr>
              <a:solidFill>
                <a:srgbClr val="E9E9E9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4504350" y="1901600"/>
            <a:ext cx="1572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Mechanism Manager</a:t>
            </a:r>
            <a:endParaRPr>
              <a:solidFill>
                <a:srgbClr val="E9E9E9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823525" y="2009300"/>
            <a:ext cx="121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mechanism</a:t>
            </a:r>
            <a:endParaRPr>
              <a:solidFill>
                <a:srgbClr val="E9E9E9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1016775" y="3380375"/>
            <a:ext cx="2200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Gamepads, Keybinds, telemetry</a:t>
            </a:r>
            <a:endParaRPr>
              <a:solidFill>
                <a:srgbClr val="E9E9E9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2202925" y="1566800"/>
            <a:ext cx="1348200" cy="1285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2271325" y="2009300"/>
            <a:ext cx="121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mechanism</a:t>
            </a:r>
            <a:endParaRPr>
              <a:solidFill>
                <a:srgbClr val="E9E9E9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3068841" y="3036100"/>
            <a:ext cx="4979100" cy="1548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E5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/>
          <p:nvPr/>
        </p:nvSpPr>
        <p:spPr>
          <a:xfrm>
            <a:off x="3151955" y="3167500"/>
            <a:ext cx="1281600" cy="1285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E5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5"/>
          <p:cNvSpPr txBox="1"/>
          <p:nvPr/>
        </p:nvSpPr>
        <p:spPr>
          <a:xfrm>
            <a:off x="6716263" y="3502300"/>
            <a:ext cx="1494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Command Scheduler</a:t>
            </a:r>
            <a:endParaRPr>
              <a:solidFill>
                <a:srgbClr val="E9E9E9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3216981" y="3610000"/>
            <a:ext cx="115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Commands</a:t>
            </a:r>
            <a:endParaRPr>
              <a:solidFill>
                <a:srgbClr val="E9E9E9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sp>
        <p:nvSpPr>
          <p:cNvPr id="88" name="Google Shape;88;p15"/>
          <p:cNvSpPr/>
          <p:nvPr/>
        </p:nvSpPr>
        <p:spPr>
          <a:xfrm>
            <a:off x="4528347" y="3167500"/>
            <a:ext cx="1281600" cy="1285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E5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/>
          <p:cNvSpPr txBox="1"/>
          <p:nvPr/>
        </p:nvSpPr>
        <p:spPr>
          <a:xfrm>
            <a:off x="4593374" y="3610000"/>
            <a:ext cx="115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Triggers</a:t>
            </a:r>
            <a:endParaRPr>
              <a:solidFill>
                <a:srgbClr val="E9E9E9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/>
        </p:nvSpPr>
        <p:spPr>
          <a:xfrm>
            <a:off x="260975" y="334150"/>
            <a:ext cx="670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The OP mode</a:t>
            </a:r>
            <a:endParaRPr sz="2500">
              <a:solidFill>
                <a:srgbClr val="E9E9E9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pic>
        <p:nvPicPr>
          <p:cNvPr id="95" name="Google Shape;95;p16"/>
          <p:cNvPicPr preferRelativeResize="0"/>
          <p:nvPr/>
        </p:nvPicPr>
        <p:blipFill rotWithShape="1">
          <a:blip r:embed="rId3">
            <a:alphaModFix/>
          </a:blip>
          <a:srcRect b="17021" l="4206" r="7054" t="12556"/>
          <a:stretch/>
        </p:blipFill>
        <p:spPr>
          <a:xfrm>
            <a:off x="7795701" y="0"/>
            <a:ext cx="1348301" cy="107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 rotWithShape="1">
          <a:blip r:embed="rId4">
            <a:alphaModFix/>
          </a:blip>
          <a:srcRect b="0" l="0" r="27436" t="0"/>
          <a:stretch/>
        </p:blipFill>
        <p:spPr>
          <a:xfrm>
            <a:off x="215075" y="1254225"/>
            <a:ext cx="3545750" cy="294322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6"/>
          <p:cNvSpPr txBox="1"/>
          <p:nvPr/>
        </p:nvSpPr>
        <p:spPr>
          <a:xfrm>
            <a:off x="3934950" y="1856838"/>
            <a:ext cx="51171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They are the robot and they are what control everything, such as mechanisms and inputs.</a:t>
            </a:r>
            <a:endParaRPr sz="1900"/>
          </a:p>
        </p:txBody>
      </p:sp>
      <p:sp>
        <p:nvSpPr>
          <p:cNvPr id="98" name="Google Shape;98;p16"/>
          <p:cNvSpPr/>
          <p:nvPr/>
        </p:nvSpPr>
        <p:spPr>
          <a:xfrm>
            <a:off x="979050" y="3378150"/>
            <a:ext cx="2017800" cy="8193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6"/>
          <p:cNvSpPr/>
          <p:nvPr/>
        </p:nvSpPr>
        <p:spPr>
          <a:xfrm rot="-1633018">
            <a:off x="3071406" y="3041814"/>
            <a:ext cx="1014078" cy="696625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/>
          <p:nvPr/>
        </p:nvSpPr>
        <p:spPr>
          <a:xfrm>
            <a:off x="260975" y="334150"/>
            <a:ext cx="670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Mechanism</a:t>
            </a:r>
            <a:endParaRPr sz="2500">
              <a:solidFill>
                <a:srgbClr val="E9E9E9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pic>
        <p:nvPicPr>
          <p:cNvPr id="105" name="Google Shape;105;p17"/>
          <p:cNvPicPr preferRelativeResize="0"/>
          <p:nvPr/>
        </p:nvPicPr>
        <p:blipFill rotWithShape="1">
          <a:blip r:embed="rId3">
            <a:alphaModFix/>
          </a:blip>
          <a:srcRect b="17021" l="4206" r="7054" t="12556"/>
          <a:stretch/>
        </p:blipFill>
        <p:spPr>
          <a:xfrm>
            <a:off x="7795701" y="0"/>
            <a:ext cx="1348301" cy="107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7"/>
          <p:cNvPicPr preferRelativeResize="0"/>
          <p:nvPr/>
        </p:nvPicPr>
        <p:blipFill rotWithShape="1">
          <a:blip r:embed="rId4">
            <a:alphaModFix/>
          </a:blip>
          <a:srcRect b="0" l="0" r="27436" t="0"/>
          <a:stretch/>
        </p:blipFill>
        <p:spPr>
          <a:xfrm>
            <a:off x="215075" y="1254225"/>
            <a:ext cx="3545750" cy="29432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/>
          <p:nvPr/>
        </p:nvSpPr>
        <p:spPr>
          <a:xfrm>
            <a:off x="856125" y="3082825"/>
            <a:ext cx="2017800" cy="3174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7"/>
          <p:cNvSpPr/>
          <p:nvPr/>
        </p:nvSpPr>
        <p:spPr>
          <a:xfrm rot="-1633018">
            <a:off x="2817706" y="2510264"/>
            <a:ext cx="1014078" cy="696625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7"/>
          <p:cNvSpPr txBox="1"/>
          <p:nvPr/>
        </p:nvSpPr>
        <p:spPr>
          <a:xfrm>
            <a:off x="3934950" y="1381200"/>
            <a:ext cx="51171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This where we tell each individual servo/motor how to specifically move.</a:t>
            </a:r>
            <a:endParaRPr sz="1900"/>
          </a:p>
        </p:txBody>
      </p:sp>
      <p:sp>
        <p:nvSpPr>
          <p:cNvPr id="110" name="Google Shape;110;p17"/>
          <p:cNvSpPr txBox="1"/>
          <p:nvPr/>
        </p:nvSpPr>
        <p:spPr>
          <a:xfrm>
            <a:off x="4026900" y="2639725"/>
            <a:ext cx="51171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An example: Would be an elevator where we need to tell both motors to move at the same time.</a:t>
            </a:r>
            <a:endParaRPr sz="1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/>
        </p:nvSpPr>
        <p:spPr>
          <a:xfrm>
            <a:off x="260975" y="334150"/>
            <a:ext cx="670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Commands</a:t>
            </a:r>
            <a:endParaRPr sz="2500">
              <a:solidFill>
                <a:srgbClr val="E9E9E9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pic>
        <p:nvPicPr>
          <p:cNvPr id="116" name="Google Shape;116;p18"/>
          <p:cNvPicPr preferRelativeResize="0"/>
          <p:nvPr/>
        </p:nvPicPr>
        <p:blipFill rotWithShape="1">
          <a:blip r:embed="rId3">
            <a:alphaModFix/>
          </a:blip>
          <a:srcRect b="17021" l="4206" r="7054" t="12556"/>
          <a:stretch/>
        </p:blipFill>
        <p:spPr>
          <a:xfrm>
            <a:off x="7795701" y="0"/>
            <a:ext cx="1348301" cy="107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/>
          <p:cNvPicPr preferRelativeResize="0"/>
          <p:nvPr/>
        </p:nvPicPr>
        <p:blipFill rotWithShape="1">
          <a:blip r:embed="rId4">
            <a:alphaModFix/>
          </a:blip>
          <a:srcRect b="0" l="0" r="27436" t="0"/>
          <a:stretch/>
        </p:blipFill>
        <p:spPr>
          <a:xfrm>
            <a:off x="215075" y="1254225"/>
            <a:ext cx="3545750" cy="294322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8"/>
          <p:cNvSpPr/>
          <p:nvPr/>
        </p:nvSpPr>
        <p:spPr>
          <a:xfrm>
            <a:off x="743450" y="2567138"/>
            <a:ext cx="2017800" cy="3174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8"/>
          <p:cNvSpPr/>
          <p:nvPr/>
        </p:nvSpPr>
        <p:spPr>
          <a:xfrm rot="-1633018">
            <a:off x="2725531" y="2080114"/>
            <a:ext cx="1014078" cy="696625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8"/>
          <p:cNvSpPr txBox="1"/>
          <p:nvPr/>
        </p:nvSpPr>
        <p:spPr>
          <a:xfrm>
            <a:off x="3934950" y="1381200"/>
            <a:ext cx="51171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To be able to send an order to a mechanism, we need to first create a command for it.</a:t>
            </a:r>
            <a:endParaRPr sz="1900"/>
          </a:p>
        </p:txBody>
      </p:sp>
      <p:sp>
        <p:nvSpPr>
          <p:cNvPr id="121" name="Google Shape;121;p18"/>
          <p:cNvSpPr txBox="1"/>
          <p:nvPr/>
        </p:nvSpPr>
        <p:spPr>
          <a:xfrm>
            <a:off x="3934950" y="3042875"/>
            <a:ext cx="51171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But why </a:t>
            </a:r>
            <a:r>
              <a:rPr lang="en" sz="19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can't</a:t>
            </a:r>
            <a:r>
              <a:rPr lang="en" sz="19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we just talk directly to the mechanism??</a:t>
            </a:r>
            <a:endParaRPr sz="1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/>
        </p:nvSpPr>
        <p:spPr>
          <a:xfrm>
            <a:off x="260975" y="334150"/>
            <a:ext cx="670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The Command Scheduler</a:t>
            </a:r>
            <a:endParaRPr sz="2500">
              <a:solidFill>
                <a:srgbClr val="E9E9E9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pic>
        <p:nvPicPr>
          <p:cNvPr id="127" name="Google Shape;127;p19"/>
          <p:cNvPicPr preferRelativeResize="0"/>
          <p:nvPr/>
        </p:nvPicPr>
        <p:blipFill rotWithShape="1">
          <a:blip r:embed="rId3">
            <a:alphaModFix/>
          </a:blip>
          <a:srcRect b="17021" l="4206" r="7054" t="12556"/>
          <a:stretch/>
        </p:blipFill>
        <p:spPr>
          <a:xfrm>
            <a:off x="7795701" y="0"/>
            <a:ext cx="1348301" cy="10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9"/>
          <p:cNvSpPr txBox="1"/>
          <p:nvPr/>
        </p:nvSpPr>
        <p:spPr>
          <a:xfrm>
            <a:off x="401475" y="1295425"/>
            <a:ext cx="57867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The command scheduler is a class responsible for scheduling all commands.</a:t>
            </a:r>
            <a:endParaRPr sz="1900"/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73675" y="1414800"/>
            <a:ext cx="3164749" cy="2008326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9"/>
          <p:cNvSpPr txBox="1"/>
          <p:nvPr/>
        </p:nvSpPr>
        <p:spPr>
          <a:xfrm>
            <a:off x="342900" y="2861200"/>
            <a:ext cx="57867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It allows to run commands in a sequential form or in parallel, as well as </a:t>
            </a:r>
            <a:r>
              <a:rPr lang="en" sz="19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controlling</a:t>
            </a:r>
            <a:r>
              <a:rPr lang="en" sz="19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what happens if the command gets </a:t>
            </a:r>
            <a:r>
              <a:rPr lang="en" sz="19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abruptly</a:t>
            </a:r>
            <a:r>
              <a:rPr lang="en" sz="19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</a:t>
            </a:r>
            <a:r>
              <a:rPr lang="en" sz="19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interrupted</a:t>
            </a:r>
            <a:r>
              <a:rPr lang="en" sz="19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.</a:t>
            </a:r>
            <a:endParaRPr sz="19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/>
        </p:nvSpPr>
        <p:spPr>
          <a:xfrm>
            <a:off x="260975" y="334150"/>
            <a:ext cx="670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E9E9E9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In simple terms</a:t>
            </a:r>
            <a:endParaRPr sz="3200">
              <a:solidFill>
                <a:srgbClr val="E9E9E9"/>
              </a:solidFill>
              <a:latin typeface="JetBrains Mono"/>
              <a:ea typeface="JetBrains Mono"/>
              <a:cs typeface="JetBrains Mono"/>
              <a:sym typeface="JetBrains Mono"/>
            </a:endParaRPr>
          </a:p>
        </p:txBody>
      </p:sp>
      <p:pic>
        <p:nvPicPr>
          <p:cNvPr id="136" name="Google Shape;136;p20"/>
          <p:cNvPicPr preferRelativeResize="0"/>
          <p:nvPr/>
        </p:nvPicPr>
        <p:blipFill rotWithShape="1">
          <a:blip r:embed="rId3">
            <a:alphaModFix/>
          </a:blip>
          <a:srcRect b="17021" l="4206" r="7054" t="12556"/>
          <a:stretch/>
        </p:blipFill>
        <p:spPr>
          <a:xfrm>
            <a:off x="7795701" y="0"/>
            <a:ext cx="1348301" cy="10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/>
          <p:nvPr/>
        </p:nvSpPr>
        <p:spPr>
          <a:xfrm>
            <a:off x="313875" y="2108815"/>
            <a:ext cx="1401000" cy="929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Trigger</a:t>
            </a:r>
            <a:endParaRPr/>
          </a:p>
        </p:txBody>
      </p:sp>
      <p:cxnSp>
        <p:nvCxnSpPr>
          <p:cNvPr id="138" name="Google Shape;138;p20"/>
          <p:cNvCxnSpPr>
            <a:stCxn id="137" idx="3"/>
          </p:cNvCxnSpPr>
          <p:nvPr/>
        </p:nvCxnSpPr>
        <p:spPr>
          <a:xfrm flipH="1" rot="10800000">
            <a:off x="1714875" y="2566315"/>
            <a:ext cx="762600" cy="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9" name="Google Shape;139;p20"/>
          <p:cNvSpPr/>
          <p:nvPr/>
        </p:nvSpPr>
        <p:spPr>
          <a:xfrm>
            <a:off x="2477576" y="2105288"/>
            <a:ext cx="1401000" cy="929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Command</a:t>
            </a:r>
            <a:endParaRPr/>
          </a:p>
        </p:txBody>
      </p:sp>
      <p:sp>
        <p:nvSpPr>
          <p:cNvPr id="140" name="Google Shape;140;p20"/>
          <p:cNvSpPr/>
          <p:nvPr/>
        </p:nvSpPr>
        <p:spPr>
          <a:xfrm>
            <a:off x="4641277" y="2108815"/>
            <a:ext cx="1506600" cy="929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Mechanism</a:t>
            </a:r>
            <a:endParaRPr/>
          </a:p>
        </p:txBody>
      </p:sp>
      <p:cxnSp>
        <p:nvCxnSpPr>
          <p:cNvPr id="141" name="Google Shape;141;p20"/>
          <p:cNvCxnSpPr/>
          <p:nvPr/>
        </p:nvCxnSpPr>
        <p:spPr>
          <a:xfrm flipH="1" rot="10800000">
            <a:off x="3878579" y="2569854"/>
            <a:ext cx="762600" cy="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2" name="Google Shape;142;p20"/>
          <p:cNvCxnSpPr/>
          <p:nvPr/>
        </p:nvCxnSpPr>
        <p:spPr>
          <a:xfrm flipH="1" rot="10800000">
            <a:off x="6147735" y="2569854"/>
            <a:ext cx="762600" cy="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3" name="Google Shape;143;p20"/>
          <p:cNvSpPr/>
          <p:nvPr/>
        </p:nvSpPr>
        <p:spPr>
          <a:xfrm>
            <a:off x="6910434" y="2105288"/>
            <a:ext cx="1919700" cy="929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Motors/Servos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